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28D8E">
              <a:alpha val="20000"/>
            </a:srgbClr>
          </a:solidFill>
        </a:fill>
      </a:tcStyle>
    </a:band2H>
    <a:firstCo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381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381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lastRow>
    <a:fir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381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E5E1C5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solidFill>
                <a:srgbClr val="44444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AB0B5">
              <a:alpha val="1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444444"/>
              </a:solidFill>
              <a:prstDash val="solid"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solidFill>
                <a:srgbClr val="44444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ADBD7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949E9F"/>
              </a:solidFill>
              <a:prstDash val="solid"/>
              <a:miter lim="400000"/>
            </a:ln>
          </a:left>
          <a:right>
            <a:ln w="12700" cap="flat">
              <a:solidFill>
                <a:srgbClr val="949E9F"/>
              </a:solidFill>
              <a:prstDash val="solid"/>
              <a:miter lim="400000"/>
            </a:ln>
          </a:right>
          <a:top>
            <a:ln w="12700" cap="flat">
              <a:solidFill>
                <a:srgbClr val="949E9F"/>
              </a:solidFill>
              <a:prstDash val="solid"/>
              <a:miter lim="400000"/>
            </a:ln>
          </a:top>
          <a:bottom>
            <a:ln w="12700" cap="flat">
              <a:solidFill>
                <a:srgbClr val="949E9F"/>
              </a:solidFill>
              <a:prstDash val="solid"/>
              <a:miter lim="400000"/>
            </a:ln>
          </a:bottom>
          <a:insideH>
            <a:ln w="12700" cap="flat">
              <a:solidFill>
                <a:srgbClr val="949E9F"/>
              </a:solidFill>
              <a:prstDash val="solid"/>
              <a:miter lim="400000"/>
            </a:ln>
          </a:insideH>
          <a:insideV>
            <a:ln w="12700" cap="flat">
              <a:solidFill>
                <a:srgbClr val="949E9F"/>
              </a:solidFill>
              <a:prstDash val="solid"/>
              <a:miter lim="400000"/>
            </a:ln>
          </a:insideV>
        </a:tcBdr>
        <a:fill>
          <a:solidFill>
            <a:srgbClr val="E2E0D9"/>
          </a:solidFill>
        </a:fill>
      </a:tcStyle>
    </a:wholeTbl>
    <a:band2H>
      <a:tcTxStyle b="def" i="def"/>
      <a:tcStyle>
        <a:tcBdr/>
        <a:fill>
          <a:solidFill>
            <a:srgbClr val="EFECE5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6D5D4B"/>
              </a:solidFill>
              <a:prstDash val="solid"/>
              <a:miter lim="400000"/>
            </a:ln>
          </a:left>
          <a:right>
            <a:ln w="12700" cap="flat">
              <a:solidFill>
                <a:srgbClr val="6D5D4B"/>
              </a:solidFill>
              <a:prstDash val="solid"/>
              <a:miter lim="400000"/>
            </a:ln>
          </a:right>
          <a:top>
            <a:ln w="254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6D5D4B"/>
              </a:solidFill>
              <a:prstDash val="solid"/>
              <a:miter lim="400000"/>
            </a:ln>
          </a:insideH>
          <a:insideV>
            <a:ln w="12700" cap="flat">
              <a:solidFill>
                <a:srgbClr val="6D5D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352922"/>
              </a:solidFill>
              <a:prstDash val="solid"/>
              <a:miter lim="400000"/>
            </a:ln>
          </a:left>
          <a:right>
            <a:ln w="12700" cap="flat">
              <a:solidFill>
                <a:srgbClr val="352922"/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3">
              <a:alpha val="38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39393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A5A8A3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CCDCB">
              <a:alpha val="21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3939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019300" y="3429000"/>
            <a:ext cx="20955000" cy="4102100"/>
          </a:xfrm>
          <a:prstGeom prst="rect">
            <a:avLst/>
          </a:prstGeom>
        </p:spPr>
        <p:txBody>
          <a:bodyPr anchor="b"/>
          <a:lstStyle>
            <a:lvl1pPr>
              <a:defRPr cap="all" spc="319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019300" y="7518400"/>
            <a:ext cx="209550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2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mage"/>
          <p:cNvSpPr/>
          <p:nvPr>
            <p:ph type="pic" idx="21"/>
          </p:nvPr>
        </p:nvSpPr>
        <p:spPr>
          <a:xfrm>
            <a:off x="611458" y="-906627"/>
            <a:ext cx="22606597" cy="14732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3" name="Image"/>
          <p:cNvSpPr/>
          <p:nvPr>
            <p:ph type="pic" idx="22"/>
          </p:nvPr>
        </p:nvSpPr>
        <p:spPr>
          <a:xfrm>
            <a:off x="751558" y="-758563"/>
            <a:ext cx="22203409" cy="1446925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"/>
          <p:cNvSpPr/>
          <p:nvPr>
            <p:ph type="pic" idx="21"/>
          </p:nvPr>
        </p:nvSpPr>
        <p:spPr>
          <a:xfrm>
            <a:off x="1894636" y="925160"/>
            <a:ext cx="21212638" cy="1382360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Image"/>
          <p:cNvSpPr/>
          <p:nvPr>
            <p:ph type="pic" sz="half" idx="22"/>
          </p:nvPr>
        </p:nvSpPr>
        <p:spPr>
          <a:xfrm>
            <a:off x="11546603" y="-229489"/>
            <a:ext cx="11838431" cy="771473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Image"/>
          <p:cNvSpPr/>
          <p:nvPr>
            <p:ph type="pic" idx="23"/>
          </p:nvPr>
        </p:nvSpPr>
        <p:spPr>
          <a:xfrm>
            <a:off x="1601469" y="1266508"/>
            <a:ext cx="16989992" cy="110718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74900" y="8953500"/>
            <a:ext cx="19621500" cy="736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4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530850"/>
            <a:ext cx="196215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8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age"/>
          <p:cNvSpPr/>
          <p:nvPr>
            <p:ph type="pic" idx="21"/>
          </p:nvPr>
        </p:nvSpPr>
        <p:spPr>
          <a:xfrm>
            <a:off x="-1067601" y="-2616200"/>
            <a:ext cx="27665345" cy="180286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3012055" y="-1422648"/>
            <a:ext cx="18708909" cy="12192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019300" y="9105900"/>
            <a:ext cx="20955000" cy="2349500"/>
          </a:xfrm>
          <a:prstGeom prst="rect">
            <a:avLst/>
          </a:prstGeom>
        </p:spPr>
        <p:txBody>
          <a:bodyPr anchor="b"/>
          <a:lstStyle>
            <a:lvl1pPr>
              <a:defRPr cap="all" spc="319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019300" y="11480800"/>
            <a:ext cx="20955000" cy="1841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0" algn="ctr">
              <a:spcBef>
                <a:spcPts val="0"/>
              </a:spcBef>
              <a:buSzTx/>
              <a:buNone/>
              <a:defRPr spc="200" sz="50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2019300" y="4800600"/>
            <a:ext cx="20955000" cy="4102100"/>
          </a:xfrm>
          <a:prstGeom prst="rect">
            <a:avLst/>
          </a:prstGeom>
        </p:spPr>
        <p:txBody>
          <a:bodyPr/>
          <a:lstStyle>
            <a:lvl1pPr>
              <a:defRPr cap="all" spc="319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12077064" y="-1117735"/>
            <a:ext cx="22736901" cy="1481691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714500" y="1651000"/>
            <a:ext cx="9880600" cy="54991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714500" y="7315200"/>
            <a:ext cx="9880600" cy="474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12594589" y="940886"/>
            <a:ext cx="20229006" cy="13182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727200" y="3810000"/>
            <a:ext cx="9601200" cy="8470900"/>
          </a:xfrm>
          <a:prstGeom prst="rect">
            <a:avLst/>
          </a:prstGeom>
        </p:spPr>
        <p:txBody>
          <a:bodyPr/>
          <a:lstStyle>
            <a:lvl1pPr marL="495300" indent="-495300">
              <a:defRPr sz="4600"/>
            </a:lvl1pPr>
            <a:lvl2pPr marL="990600" indent="-495300">
              <a:defRPr sz="4600"/>
            </a:lvl2pPr>
            <a:lvl3pPr marL="1485900" indent="-495300">
              <a:defRPr sz="4600"/>
            </a:lvl3pPr>
            <a:lvl4pPr marL="1981200" indent="-495300">
              <a:defRPr sz="4600"/>
            </a:lvl4pPr>
            <a:lvl5pPr marL="2476500" indent="-495300"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714500" y="965200"/>
            <a:ext cx="20955000" cy="11785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idx="21"/>
          </p:nvPr>
        </p:nvSpPr>
        <p:spPr>
          <a:xfrm>
            <a:off x="1643849" y="-1906357"/>
            <a:ext cx="21149127" cy="1378221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905000" y="10121900"/>
            <a:ext cx="9766300" cy="9271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  <a:lvl2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2pPr>
            <a:lvl3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3pPr>
            <a:lvl4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4pPr>
            <a:lvl5pPr marL="0" indent="0">
              <a:spcBef>
                <a:spcPts val="0"/>
              </a:spcBef>
              <a:buSzTx/>
              <a:buNone/>
              <a:defRPr sz="32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714500" y="444500"/>
            <a:ext cx="20955000" cy="250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714500" y="3822700"/>
            <a:ext cx="20955000" cy="8928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284605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434343"/>
                </a:solidFill>
                <a:effectLst>
                  <a:outerShdw sx="100000" sy="100000" kx="0" ky="0" algn="b" rotWithShape="0" blurRad="25400" dist="23648" dir="16200000">
                    <a:srgbClr val="000000">
                      <a:alpha val="20689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5600" u="none"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hEORY BEHIND RECREATIONAL DIVE PLANNER"/>
          <p:cNvSpPr txBox="1"/>
          <p:nvPr>
            <p:ph type="ctrTitle"/>
          </p:nvPr>
        </p:nvSpPr>
        <p:spPr>
          <a:xfrm>
            <a:off x="1714500" y="420761"/>
            <a:ext cx="20955000" cy="4102101"/>
          </a:xfrm>
          <a:prstGeom prst="rect">
            <a:avLst/>
          </a:prstGeom>
        </p:spPr>
        <p:txBody>
          <a:bodyPr/>
          <a:lstStyle/>
          <a:p>
            <a:pPr/>
            <a:r>
              <a:t>ThEORY BEHIND RECREATIONAL DIVE PLANNER</a:t>
            </a:r>
          </a:p>
        </p:txBody>
      </p:sp>
      <p:sp>
        <p:nvSpPr>
          <p:cNvPr id="138" name="DR VEERAJI ETTE…"/>
          <p:cNvSpPr txBox="1"/>
          <p:nvPr>
            <p:ph type="subTitle" sz="quarter" idx="1"/>
          </p:nvPr>
        </p:nvSpPr>
        <p:spPr>
          <a:xfrm>
            <a:off x="1714500" y="5602472"/>
            <a:ext cx="20955000" cy="1968501"/>
          </a:xfrm>
          <a:prstGeom prst="rect">
            <a:avLst/>
          </a:prstGeom>
        </p:spPr>
        <p:txBody>
          <a:bodyPr/>
          <a:lstStyle/>
          <a:p>
            <a:pPr/>
            <a:r>
              <a:t>DR VEERAJI ETTE</a:t>
            </a:r>
          </a:p>
          <a:p>
            <a:pPr/>
            <a:r>
              <a:t>IDC STAFF INSTRUCTOR </a:t>
            </a:r>
          </a:p>
        </p:txBody>
      </p:sp>
      <p:pic>
        <p:nvPicPr>
          <p:cNvPr id="139" name="IMG_4274.jpeg" descr="IMG_42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91022" y="7460432"/>
            <a:ext cx="7001956" cy="5649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rmino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Terminology </a:t>
            </a:r>
          </a:p>
        </p:txBody>
      </p:sp>
      <p:sp>
        <p:nvSpPr>
          <p:cNvPr id="166" name="Bottom Time is the time from start of descent to start of ascent, excluding time to ascent and safety stop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14095" indent="-514095" defTabSz="726440">
              <a:spcBef>
                <a:spcPts val="4600"/>
              </a:spcBef>
              <a:defRPr sz="4928"/>
            </a:pPr>
            <a:r>
              <a:t>Bottom Time is the time from start of descent to start of ascent, excluding time to ascent and safety stop</a:t>
            </a:r>
          </a:p>
          <a:p>
            <a:pPr marL="514095" indent="-514095" defTabSz="726440">
              <a:spcBef>
                <a:spcPts val="4600"/>
              </a:spcBef>
              <a:defRPr sz="4928"/>
            </a:pPr>
            <a:r>
              <a:t>Multilevel dive is a dive that starts at a depth and then progresses to a shallower depth for a time period </a:t>
            </a:r>
          </a:p>
          <a:p>
            <a:pPr marL="514095" indent="-514095" defTabSz="726440">
              <a:spcBef>
                <a:spcPts val="4600"/>
              </a:spcBef>
              <a:defRPr sz="4928"/>
            </a:pPr>
            <a:r>
              <a:t>NDL is No Decompression Limit. The Maximum amount of time allowed at a depot before having to do a decompression stop</a:t>
            </a:r>
          </a:p>
          <a:p>
            <a:pPr marL="514095" indent="-514095" defTabSz="726440">
              <a:spcBef>
                <a:spcPts val="4600"/>
              </a:spcBef>
              <a:defRPr sz="4928"/>
            </a:pPr>
            <a:r>
              <a:t>Pressure group is a letter that represent the amount of N2 in your body. A is a little and Z is a lot.</a:t>
            </a:r>
          </a:p>
          <a:p>
            <a:pPr marL="514095" indent="-514095" defTabSz="726440">
              <a:spcBef>
                <a:spcPts val="4600"/>
              </a:spcBef>
              <a:defRPr sz="4928"/>
            </a:pPr>
            <a:r>
              <a:t>Repetitive dive is a dive with in 6 hours of a previous dive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rmino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Terminology</a:t>
            </a:r>
          </a:p>
        </p:txBody>
      </p:sp>
      <p:sp>
        <p:nvSpPr>
          <p:cNvPr id="169" name="RNT is residual nitrogen time, which is the amount of N2 expressed in minuted for the planned depth already in your body from a previous div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RNT is residual nitrogen time, which is the amount of N2 expressed in minuted for the planned depth already in your body from a previous dive</a:t>
            </a:r>
          </a:p>
          <a:p>
            <a:pPr/>
            <a:r>
              <a:t>Safety stop is a stop at 5 meters for 3 minutes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US Navy Tab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 Navy Tables</a:t>
            </a:r>
          </a:p>
        </p:txBody>
      </p:sp>
      <p:sp>
        <p:nvSpPr>
          <p:cNvPr id="172" name="Commonly used until 1980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Commonly used until 1980</a:t>
            </a:r>
          </a:p>
          <a:p>
            <a:pPr/>
            <a:r>
              <a:t>Realized that any compartment could be the controlling compartment</a:t>
            </a:r>
          </a:p>
          <a:p>
            <a:pPr/>
            <a:r>
              <a:t>Navy used 120 minutes ½ times compartment for surface interval</a:t>
            </a:r>
          </a:p>
          <a:p>
            <a:pPr/>
            <a:r>
              <a:t>This meant that any dive within 12 hours was a repetitive dive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US NAVY Demographic back then"/>
          <p:cNvSpPr txBox="1"/>
          <p:nvPr>
            <p:ph type="title"/>
          </p:nvPr>
        </p:nvSpPr>
        <p:spPr>
          <a:xfrm>
            <a:off x="1714500" y="-366417"/>
            <a:ext cx="20955000" cy="2501901"/>
          </a:xfrm>
          <a:prstGeom prst="rect">
            <a:avLst/>
          </a:prstGeom>
        </p:spPr>
        <p:txBody>
          <a:bodyPr/>
          <a:lstStyle/>
          <a:p>
            <a:pPr/>
            <a:r>
              <a:t>US NAVY Demographic back then</a:t>
            </a:r>
          </a:p>
        </p:txBody>
      </p:sp>
      <p:sp>
        <p:nvSpPr>
          <p:cNvPr id="175" name="Male, Tall, fit aged between 20-30 yrs of age.…"/>
          <p:cNvSpPr txBox="1"/>
          <p:nvPr>
            <p:ph type="body" sz="quarter" idx="1"/>
          </p:nvPr>
        </p:nvSpPr>
        <p:spPr>
          <a:xfrm>
            <a:off x="1008217" y="2200866"/>
            <a:ext cx="19385485" cy="2414610"/>
          </a:xfrm>
          <a:prstGeom prst="rect">
            <a:avLst/>
          </a:prstGeom>
        </p:spPr>
        <p:txBody>
          <a:bodyPr/>
          <a:lstStyle/>
          <a:p>
            <a:pPr/>
            <a:r>
              <a:t>Male, Tall, fit aged between 20-30 yrs of age. </a:t>
            </a:r>
          </a:p>
          <a:p>
            <a:pPr/>
            <a:r>
              <a:t>Where as recreational divers comes in all variants </a:t>
            </a:r>
          </a:p>
        </p:txBody>
      </p:sp>
      <p:pic>
        <p:nvPicPr>
          <p:cNvPr id="176" name="IMG_7660.jpeg" descr="IMG_76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8526" y="5154401"/>
            <a:ext cx="22746948" cy="7000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Dr Raymond Rog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Dr Raymond Rogers</a:t>
            </a:r>
          </a:p>
        </p:txBody>
      </p:sp>
      <p:sp>
        <p:nvSpPr>
          <p:cNvPr id="179" name="Came in about 1980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Came in about 1980</a:t>
            </a:r>
          </a:p>
          <a:p>
            <a:pPr/>
            <a:r>
              <a:t>Realized that as a 120 minutes ½ time for calculatin washout when deco diving is overtly conservative for No Deco Diving</a:t>
            </a:r>
          </a:p>
          <a:p>
            <a:pPr/>
            <a:r>
              <a:t>Test group of US Navy was not the recreational diver of today</a:t>
            </a:r>
          </a:p>
          <a:p>
            <a:pPr/>
            <a:r>
              <a:t>Doppler Ultrasound flow meter was developed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D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RDP</a:t>
            </a:r>
          </a:p>
        </p:txBody>
      </p:sp>
      <p:sp>
        <p:nvSpPr>
          <p:cNvPr id="182" name="Surface interval credit can be less conservative when limited to No Deco Diving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Surface interval credit can be less conservative when limited to No Deco Diving</a:t>
            </a:r>
          </a:p>
          <a:p>
            <a:pPr/>
            <a:r>
              <a:t>60 minutes ½ time compartment is used as analysis showed than 120 minutes ½ time was overtly conservative for No Deco Diving</a:t>
            </a:r>
          </a:p>
          <a:p>
            <a:pPr/>
            <a:r>
              <a:t>RNT is roughly cut in half compared to US navy table offering short surface intervals between dives</a:t>
            </a:r>
          </a:p>
          <a:p>
            <a:pPr/>
            <a:r>
              <a:t>The RDP has 14 compartments and 5 minutes to 480 ½ time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D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RDP</a:t>
            </a:r>
          </a:p>
        </p:txBody>
      </p:sp>
      <p:sp>
        <p:nvSpPr>
          <p:cNvPr id="185" name="Compartments slower than 60 minutes could control a repetitive dive for a small portion of NO stop dives, involving long shallow multiple div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9044" indent="-479044" defTabSz="676909">
              <a:spcBef>
                <a:spcPts val="4300"/>
              </a:spcBef>
              <a:defRPr sz="4592"/>
            </a:pPr>
            <a:r>
              <a:t>Compartments slower than 60 minutes could control a repetitive dive for a small portion of NO stop dives, involving long shallow multiple dives</a:t>
            </a:r>
          </a:p>
          <a:p>
            <a:pPr marL="479044" indent="-479044" defTabSz="676909">
              <a:spcBef>
                <a:spcPts val="4300"/>
              </a:spcBef>
              <a:defRPr sz="4592"/>
            </a:pPr>
            <a:r>
              <a:t>This is why if in pressure group W and X a 1 hour surface interval is mandatory for every subsequent dive</a:t>
            </a:r>
          </a:p>
          <a:p>
            <a:pPr marL="479044" indent="-479044" defTabSz="676909">
              <a:spcBef>
                <a:spcPts val="4300"/>
              </a:spcBef>
              <a:defRPr sz="4592"/>
            </a:pPr>
            <a:r>
              <a:t>Y and Z pressure groups require a 3 hours minimum surface interval between repetitive dives</a:t>
            </a:r>
          </a:p>
          <a:p>
            <a:pPr marL="479044" indent="-479044" defTabSz="676909">
              <a:spcBef>
                <a:spcPts val="4300"/>
              </a:spcBef>
              <a:defRPr sz="4592"/>
            </a:pPr>
            <a:r>
              <a:t>The RDP has lower M values</a:t>
            </a:r>
          </a:p>
          <a:p>
            <a:pPr marL="479044" indent="-479044" defTabSz="676909">
              <a:spcBef>
                <a:spcPts val="4300"/>
              </a:spcBef>
              <a:defRPr sz="4592"/>
            </a:pPr>
            <a:r>
              <a:t>NDL for single dive on RDP are shorter than US navy Table</a:t>
            </a:r>
          </a:p>
          <a:p>
            <a:pPr marL="479044" indent="-479044" defTabSz="676909">
              <a:spcBef>
                <a:spcPts val="4300"/>
              </a:spcBef>
              <a:defRPr sz="4592">
                <a:solidFill>
                  <a:srgbClr val="FF4015"/>
                </a:solidFill>
              </a:defRPr>
            </a:pPr>
            <a:r>
              <a:t>CANNOT INTERCHANGE PRESSURE GROUPS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u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Rules </a:t>
            </a:r>
          </a:p>
        </p:txBody>
      </p:sp>
      <p:sp>
        <p:nvSpPr>
          <p:cNvPr id="188" name="Cold water or strenuous 4 meter deep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25779" indent="-525779" defTabSz="742950">
              <a:spcBef>
                <a:spcPts val="4700"/>
              </a:spcBef>
              <a:defRPr sz="5040"/>
            </a:pPr>
            <a:r>
              <a:t>Cold water or strenuous 4 meter deeper</a:t>
            </a:r>
          </a:p>
          <a:p>
            <a:pPr marL="525779" indent="-525779" defTabSz="742950">
              <a:spcBef>
                <a:spcPts val="4700"/>
              </a:spcBef>
              <a:defRPr sz="5040"/>
            </a:pPr>
            <a:r>
              <a:t>Plan repetitive dives shallower</a:t>
            </a:r>
          </a:p>
          <a:p>
            <a:pPr marL="525779" indent="-525779" defTabSz="742950">
              <a:spcBef>
                <a:spcPts val="4700"/>
              </a:spcBef>
              <a:defRPr sz="5040"/>
            </a:pPr>
            <a:r>
              <a:t>Limit max depth to experience and training</a:t>
            </a:r>
          </a:p>
          <a:p>
            <a:pPr marL="525779" indent="-525779" defTabSz="742950">
              <a:spcBef>
                <a:spcPts val="4700"/>
              </a:spcBef>
              <a:defRPr sz="5040"/>
            </a:pPr>
            <a:r>
              <a:t>Multiple repetitive dives W and X = 1 hour SI</a:t>
            </a:r>
          </a:p>
          <a:p>
            <a:pPr marL="525779" indent="-525779" defTabSz="742950">
              <a:spcBef>
                <a:spcPts val="4700"/>
              </a:spcBef>
              <a:defRPr sz="5040"/>
            </a:pPr>
            <a:r>
              <a:t>Multiple repetitive dives Y and Z = 3 hours SI</a:t>
            </a:r>
          </a:p>
          <a:p>
            <a:pPr marL="525779" indent="-525779" defTabSz="742950">
              <a:spcBef>
                <a:spcPts val="4700"/>
              </a:spcBef>
              <a:defRPr sz="5040"/>
            </a:pPr>
            <a:r>
              <a:t>Limit repetitive dives to 30 meters</a:t>
            </a:r>
          </a:p>
          <a:p>
            <a:pPr marL="525779" indent="-525779" defTabSz="742950">
              <a:spcBef>
                <a:spcPts val="4700"/>
              </a:spcBef>
              <a:defRPr sz="5040"/>
            </a:pPr>
            <a:r>
              <a:t>42 meter is for emergency only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u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Rules</a:t>
            </a:r>
          </a:p>
        </p:txBody>
      </p:sp>
      <p:sp>
        <p:nvSpPr>
          <p:cNvPr id="191" name="If you descend to 40 meters or More or exceeded NDL by less than 5 minutes ascent to 5 meters for 8 minutes stop and dont dive for 6 hour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 you descend to 40 meters or More or exceeded NDL by less than 5 minutes ascent to 5 meters for 8 minutes stop and dont dive for 6 hours</a:t>
            </a:r>
          </a:p>
          <a:p>
            <a:pPr/>
            <a:r>
              <a:t>If a NDL is exceeded by more than 5 minutes ascent to 5 meters and wait for 15 minutes air supply permitting. Don’t dive for 24 hours</a:t>
            </a:r>
          </a:p>
          <a:p>
            <a:pPr/>
            <a:r>
              <a:t>Do a safety stop after every dive(recommended), must do one if dive is 30 meters or deeper or within 3 PG of NDL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ules for diving at High Altitud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Rules for diving at High Altitudes</a:t>
            </a:r>
          </a:p>
        </p:txBody>
      </p:sp>
      <p:sp>
        <p:nvSpPr>
          <p:cNvPr id="194" name="Altitude if higher than 300 meters above sea level…"/>
          <p:cNvSpPr txBox="1"/>
          <p:nvPr>
            <p:ph type="body" idx="1"/>
          </p:nvPr>
        </p:nvSpPr>
        <p:spPr>
          <a:xfrm>
            <a:off x="1531389" y="3482638"/>
            <a:ext cx="20955001" cy="8928101"/>
          </a:xfrm>
          <a:prstGeom prst="rect">
            <a:avLst/>
          </a:prstGeom>
        </p:spPr>
        <p:txBody>
          <a:bodyPr/>
          <a:lstStyle/>
          <a:p>
            <a:pPr marL="525779" indent="-525779" defTabSz="742950">
              <a:spcBef>
                <a:spcPts val="4700"/>
              </a:spcBef>
              <a:defRPr sz="5040"/>
            </a:pPr>
            <a:r>
              <a:t>Altitude if higher than 300 meters above sea level</a:t>
            </a:r>
          </a:p>
          <a:p>
            <a:pPr marL="525779" indent="-525779" defTabSz="742950">
              <a:spcBef>
                <a:spcPts val="4700"/>
              </a:spcBef>
              <a:defRPr sz="5040"/>
            </a:pPr>
            <a:r>
              <a:t>Do not dive in higher than 3000 meters</a:t>
            </a:r>
          </a:p>
          <a:p>
            <a:pPr marL="525779" indent="-525779" defTabSz="742950">
              <a:spcBef>
                <a:spcPts val="4700"/>
              </a:spcBef>
              <a:defRPr sz="5040"/>
            </a:pPr>
            <a:r>
              <a:t>Ascent rate 9 meter per minute</a:t>
            </a:r>
          </a:p>
          <a:p>
            <a:pPr marL="525779" indent="-525779" defTabSz="742950">
              <a:spcBef>
                <a:spcPts val="4700"/>
              </a:spcBef>
              <a:defRPr sz="5040"/>
            </a:pPr>
            <a:r>
              <a:t>Must do safety stop at theoretical depth</a:t>
            </a:r>
          </a:p>
          <a:p>
            <a:pPr marL="525779" indent="-525779" defTabSz="742950">
              <a:spcBef>
                <a:spcPts val="4700"/>
              </a:spcBef>
              <a:defRPr sz="5040"/>
            </a:pPr>
            <a:r>
              <a:t>No more than 2 dives per day</a:t>
            </a:r>
          </a:p>
          <a:p>
            <a:pPr marL="525779" indent="-525779" defTabSz="742950">
              <a:spcBef>
                <a:spcPts val="4700"/>
              </a:spcBef>
              <a:defRPr sz="5040"/>
            </a:pPr>
            <a:r>
              <a:t>Acclimatize for 6 hours to release N2 or add 2PG</a:t>
            </a:r>
          </a:p>
          <a:p>
            <a:pPr marL="525779" indent="-525779" defTabSz="742950">
              <a:spcBef>
                <a:spcPts val="4700"/>
              </a:spcBef>
              <a:defRPr sz="5040"/>
            </a:pPr>
            <a:r>
              <a:t>Don’t go to higher altitude after 1</a:t>
            </a:r>
            <a:r>
              <a:rPr baseline="31999"/>
              <a:t>st</a:t>
            </a:r>
            <a:r>
              <a:t> Dive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John Scott Halda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John Scott Haldane</a:t>
            </a:r>
          </a:p>
        </p:txBody>
      </p:sp>
      <p:sp>
        <p:nvSpPr>
          <p:cNvPr id="142" name="British Navy employed him to investigate DCS…"/>
          <p:cNvSpPr txBox="1"/>
          <p:nvPr/>
        </p:nvSpPr>
        <p:spPr>
          <a:xfrm>
            <a:off x="2509080" y="5359400"/>
            <a:ext cx="19365839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British Navy employed him to investigate DCS</a:t>
            </a:r>
          </a:p>
          <a:p>
            <a:pPr/>
            <a:r>
              <a:t>He is credited with the models of most computer algorithms and dive tables</a:t>
            </a:r>
          </a:p>
          <a:p>
            <a:pPr/>
            <a:r>
              <a:t>Based his findings on 7 concepts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SCI2245.jpeg" descr="DSCI22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16" y="-1"/>
            <a:ext cx="2436816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hank you"/>
          <p:cNvSpPr txBox="1"/>
          <p:nvPr/>
        </p:nvSpPr>
        <p:spPr>
          <a:xfrm>
            <a:off x="17221731" y="10863777"/>
            <a:ext cx="6949122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i="1" sz="5800">
                <a:solidFill>
                  <a:srgbClr val="FF4015"/>
                </a:solidFill>
              </a:defRPr>
            </a:lvl1pPr>
          </a:lstStyle>
          <a:p>
            <a:pPr/>
            <a:r>
              <a:t>Thank you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7 Concep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7 Concepts</a:t>
            </a:r>
          </a:p>
        </p:txBody>
      </p:sp>
      <p:sp>
        <p:nvSpPr>
          <p:cNvPr id="145" name="N2 dissolves from air into tissue upon descent as pressure increas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60831" indent="-560831" defTabSz="792479">
              <a:spcBef>
                <a:spcPts val="5000"/>
              </a:spcBef>
              <a:defRPr sz="5376"/>
            </a:pPr>
            <a:r>
              <a:t>N2 dissolves from air into tissue upon descent as pressure increases</a:t>
            </a:r>
          </a:p>
          <a:p>
            <a:pPr marL="560831" indent="-560831" defTabSz="792479">
              <a:spcBef>
                <a:spcPts val="5000"/>
              </a:spcBef>
              <a:defRPr sz="5376"/>
            </a:pPr>
            <a:r>
              <a:t>Our body continues to absorb until a state of saturation occurs</a:t>
            </a:r>
          </a:p>
          <a:p>
            <a:pPr marL="560831" indent="-560831" defTabSz="792479">
              <a:spcBef>
                <a:spcPts val="5000"/>
              </a:spcBef>
              <a:defRPr sz="5376"/>
            </a:pPr>
            <a:r>
              <a:t>Upon ascent N2 dissolves out of the tissue into and exhaled</a:t>
            </a:r>
          </a:p>
          <a:p>
            <a:pPr marL="560831" indent="-560831" defTabSz="792479">
              <a:spcBef>
                <a:spcPts val="5000"/>
              </a:spcBef>
              <a:defRPr sz="5376"/>
            </a:pPr>
            <a:r>
              <a:t>The difference between dissolved N2 pressure and the surrounding pressure when ascending or descending is called the pressure gradient</a:t>
            </a:r>
          </a:p>
          <a:p>
            <a:pPr marL="560831" indent="-560831" defTabSz="792479">
              <a:spcBef>
                <a:spcPts val="5000"/>
              </a:spcBef>
              <a:defRPr sz="5376"/>
            </a:pPr>
            <a:r>
              <a:t>On ascent the tissue can tolerate some gradient of high pressure without DCS occurring, up to 2.5 times. N2 solution dissolves harmlessly out of tissue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7 concep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7 concepts</a:t>
            </a:r>
          </a:p>
        </p:txBody>
      </p:sp>
      <p:sp>
        <p:nvSpPr>
          <p:cNvPr id="148" name="If gradient exceeds expectable limit dissolved gas comes out of solution faster than the body can eliminate through circulation and respiration causing DC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7463" indent="-537463" defTabSz="759459">
              <a:spcBef>
                <a:spcPts val="4800"/>
              </a:spcBef>
              <a:defRPr sz="5152"/>
            </a:pPr>
            <a:r>
              <a:t>If gradient exceeds expectable limit dissolved gas comes out of solution faster than the body can eliminate through circulation and respiration causing DCS</a:t>
            </a:r>
          </a:p>
          <a:p>
            <a:pPr marL="537463" indent="-537463" defTabSz="759459">
              <a:spcBef>
                <a:spcPts val="4800"/>
              </a:spcBef>
              <a:defRPr sz="5152"/>
            </a:pPr>
            <a:r>
              <a:t>DCS can be avoided by keeping the pressure gradient with in acceptable limits. How?</a:t>
            </a:r>
          </a:p>
          <a:p>
            <a:pPr lvl="1" marL="1074927" indent="-537463" defTabSz="759459">
              <a:spcBef>
                <a:spcPts val="4800"/>
              </a:spcBef>
              <a:defRPr sz="5152"/>
            </a:pPr>
            <a:r>
              <a:t>Calculate the theoretical pressure of N2 dissolved into the body</a:t>
            </a:r>
          </a:p>
          <a:p>
            <a:pPr lvl="1" marL="1074927" indent="-537463" defTabSz="759459">
              <a:spcBef>
                <a:spcPts val="4800"/>
              </a:spcBef>
              <a:defRPr sz="5152"/>
            </a:pPr>
            <a:r>
              <a:t>Control the ascent so that the pressure gradient between theoretical pressure and surrounding pressure doesn’t exceed critical limits</a:t>
            </a:r>
          </a:p>
          <a:p>
            <a:pPr lvl="1" marL="1074927" indent="-537463" defTabSz="759459">
              <a:spcBef>
                <a:spcPts val="4800"/>
              </a:spcBef>
              <a:defRPr sz="5152"/>
            </a:pPr>
            <a:r>
              <a:t>If the gradient is too great a decompression stop is needed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ompart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Compartments</a:t>
            </a:r>
          </a:p>
        </p:txBody>
      </p:sp>
      <p:sp>
        <p:nvSpPr>
          <p:cNvPr id="151" name="Different parts of the body absorbs and releases N2 at different rat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Different parts of the body absorbs and releases N2 at different rates</a:t>
            </a:r>
          </a:p>
          <a:p>
            <a:pPr/>
            <a:r>
              <a:t>Originally the US navy tables used 5 compartments, then 6 and now 14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Half Ti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Half Times</a:t>
            </a:r>
          </a:p>
        </p:txBody>
      </p:sp>
      <p:sp>
        <p:nvSpPr>
          <p:cNvPr id="154" name="The time in minutes for a compartment to fill ½ way…"/>
          <p:cNvSpPr txBox="1"/>
          <p:nvPr>
            <p:ph type="body" idx="1"/>
          </p:nvPr>
        </p:nvSpPr>
        <p:spPr>
          <a:xfrm>
            <a:off x="1714500" y="3822700"/>
            <a:ext cx="16534197" cy="8928100"/>
          </a:xfrm>
          <a:prstGeom prst="rect">
            <a:avLst/>
          </a:prstGeom>
        </p:spPr>
        <p:txBody>
          <a:bodyPr/>
          <a:lstStyle/>
          <a:p>
            <a:pPr/>
            <a:r>
              <a:t>The time in minutes for a compartment to fill ½ way </a:t>
            </a:r>
          </a:p>
          <a:p>
            <a:pPr/>
            <a:r>
              <a:t>At 6 ½ times the compartment is considered to be full at 98.4%</a:t>
            </a:r>
          </a:p>
          <a:p>
            <a:pPr/>
            <a:r>
              <a:t>Today models use 3 minutes and up to 600 minutes ½ times compartments</a:t>
            </a:r>
          </a:p>
          <a:p>
            <a:pPr/>
            <a:r>
              <a:t>Compartments with short ½ times are fast tissues</a:t>
            </a:r>
          </a:p>
          <a:p>
            <a:pPr/>
            <a:r>
              <a:t>Compartments with long ½ times are slow tissues</a:t>
            </a:r>
          </a:p>
        </p:txBody>
      </p:sp>
      <p:pic>
        <p:nvPicPr>
          <p:cNvPr id="155" name="IMG_7659.jpeg" descr="IMG_76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83577" y="5220654"/>
            <a:ext cx="5667826" cy="6969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M Valu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 Value</a:t>
            </a:r>
          </a:p>
        </p:txBody>
      </p:sp>
      <p:sp>
        <p:nvSpPr>
          <p:cNvPr id="158" name="Maximum tissue pressure allowed in a compartment when the diver surfaced to prevent exceeding the maximum acceptable gradien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60831" indent="-560831" defTabSz="792479">
              <a:spcBef>
                <a:spcPts val="5000"/>
              </a:spcBef>
              <a:defRPr sz="5376"/>
            </a:pPr>
            <a:r>
              <a:t>Maximum tissue pressure allowed in a compartment when the diver surfaced to prevent exceeding the maximum acceptable gradient </a:t>
            </a:r>
          </a:p>
          <a:p>
            <a:pPr marL="560831" indent="-560831" defTabSz="792479">
              <a:spcBef>
                <a:spcPts val="5000"/>
              </a:spcBef>
              <a:defRPr sz="5376"/>
            </a:pPr>
            <a:r>
              <a:t>If you exceed the M-Value you might succumb to DCS</a:t>
            </a:r>
          </a:p>
          <a:p>
            <a:pPr marL="560831" indent="-560831" defTabSz="792479">
              <a:spcBef>
                <a:spcPts val="5000"/>
              </a:spcBef>
              <a:defRPr sz="5376"/>
            </a:pPr>
            <a:r>
              <a:t>Fast Compartments have High M Value</a:t>
            </a:r>
          </a:p>
          <a:p>
            <a:pPr marL="560831" indent="-560831" defTabSz="792479">
              <a:spcBef>
                <a:spcPts val="5000"/>
              </a:spcBef>
              <a:defRPr sz="5376"/>
            </a:pPr>
            <a:r>
              <a:t>Slow Compartments have Low M Value </a:t>
            </a:r>
          </a:p>
          <a:p>
            <a:pPr marL="560831" indent="-560831" defTabSz="792479">
              <a:spcBef>
                <a:spcPts val="5000"/>
              </a:spcBef>
              <a:defRPr sz="5376"/>
            </a:pPr>
            <a:r>
              <a:t>RDP is designed on test dives and dive data</a:t>
            </a:r>
          </a:p>
          <a:p>
            <a:pPr marL="560831" indent="-560831" defTabSz="792479">
              <a:spcBef>
                <a:spcPts val="5000"/>
              </a:spcBef>
              <a:defRPr sz="5376"/>
            </a:pPr>
            <a:r>
              <a:t>Doppler ultrasound detects very small silent bubbles that don’t cause DCS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Various compartment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Various compartments </a:t>
            </a:r>
          </a:p>
        </p:txBody>
      </p:sp>
      <p:pic>
        <p:nvPicPr>
          <p:cNvPr id="161" name="IMG_7661.jpeg" descr="IMG_76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802" y="372406"/>
            <a:ext cx="23194161" cy="8707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G_7663.jpeg" descr="IMG_76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9994" y="282961"/>
            <a:ext cx="20190232" cy="13150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PhotoPortfolio">
  <a:themeElements>
    <a:clrScheme name="PhotoPortfolio">
      <a:dk1>
        <a:srgbClr val="72675A"/>
      </a:dk1>
      <a:lt1>
        <a:srgbClr val="184472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hotoPortfolio">
  <a:themeElements>
    <a:clrScheme name="PhotoPortfolio">
      <a:dk1>
        <a:srgbClr val="000000"/>
      </a:dk1>
      <a:lt1>
        <a:srgbClr val="FFFFFF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